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0" r:id="rId33"/>
    <p:sldId id="542" r:id="rId34"/>
    <p:sldId id="543" r:id="rId35"/>
    <p:sldId id="544" r:id="rId36"/>
    <p:sldId id="547" r:id="rId37"/>
    <p:sldId id="548" r:id="rId38"/>
    <p:sldId id="549" r:id="rId39"/>
    <p:sldId id="550" r:id="rId40"/>
    <p:sldId id="551" r:id="rId41"/>
    <p:sldId id="552" r:id="rId42"/>
    <p:sldId id="380" r:id="rId43"/>
    <p:sldId id="553" r:id="rId44"/>
    <p:sldId id="488" r:id="rId45"/>
    <p:sldId id="564" r:id="rId46"/>
    <p:sldId id="487" r:id="rId47"/>
    <p:sldId id="565" r:id="rId48"/>
    <p:sldId id="566" r:id="rId49"/>
    <p:sldId id="491" r:id="rId50"/>
    <p:sldId id="493" r:id="rId51"/>
    <p:sldId id="494" r:id="rId52"/>
    <p:sldId id="496" r:id="rId53"/>
    <p:sldId id="500" r:id="rId54"/>
    <p:sldId id="506" r:id="rId55"/>
    <p:sldId id="567" r:id="rId56"/>
    <p:sldId id="498" r:id="rId57"/>
    <p:sldId id="502" r:id="rId58"/>
    <p:sldId id="501" r:id="rId59"/>
    <p:sldId id="505" r:id="rId60"/>
    <p:sldId id="507" r:id="rId61"/>
    <p:sldId id="508" r:id="rId62"/>
    <p:sldId id="570" r:id="rId63"/>
    <p:sldId id="569" r:id="rId64"/>
    <p:sldId id="571" r:id="rId65"/>
    <p:sldId id="572" r:id="rId66"/>
    <p:sldId id="573" r:id="rId67"/>
    <p:sldId id="554" r:id="rId68"/>
    <p:sldId id="578" r:id="rId69"/>
    <p:sldId id="579" r:id="rId70"/>
    <p:sldId id="580" r:id="rId71"/>
    <p:sldId id="577" r:id="rId72"/>
    <p:sldId id="521" r:id="rId73"/>
    <p:sldId id="524" r:id="rId74"/>
    <p:sldId id="522" r:id="rId75"/>
    <p:sldId id="555" r:id="rId76"/>
    <p:sldId id="557" r:id="rId77"/>
    <p:sldId id="558" r:id="rId78"/>
    <p:sldId id="561" r:id="rId79"/>
    <p:sldId id="562" r:id="rId80"/>
    <p:sldId id="576" r:id="rId81"/>
    <p:sldId id="352" r:id="rId82"/>
    <p:sldId id="574" r:id="rId83"/>
    <p:sldId id="575"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440" r:id="rId97"/>
    <p:sldId id="432" r:id="rId98"/>
    <p:sldId id="450" r:id="rId99"/>
    <p:sldId id="451" r:id="rId100"/>
    <p:sldId id="593" r:id="rId101"/>
    <p:sldId id="594" r:id="rId102"/>
    <p:sldId id="595" r:id="rId103"/>
    <p:sldId id="596" r:id="rId104"/>
    <p:sldId id="442" r:id="rId105"/>
    <p:sldId id="454" r:id="rId106"/>
    <p:sldId id="455" r:id="rId107"/>
    <p:sldId id="444" r:id="rId108"/>
    <p:sldId id="446" r:id="rId109"/>
    <p:sldId id="447" r:id="rId110"/>
    <p:sldId id="456" r:id="rId111"/>
    <p:sldId id="445" r:id="rId112"/>
    <p:sldId id="379" r:id="rId113"/>
    <p:sldId id="399" r:id="rId114"/>
    <p:sldId id="387" r:id="rId115"/>
    <p:sldId id="401" r:id="rId116"/>
    <p:sldId id="40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3/12/24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3/12/24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3/12/24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xmlns="">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054515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86764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a:stretch>
              </a:blipFill>
            </p:spPr>
            <p:txBody>
              <a:bodyPr/>
              <a:lstStyle/>
              <a:p>
                <a:r>
                  <a:rPr lang="en-US">
                    <a:noFill/>
                  </a:rPr>
                  <a:t> </a:t>
                </a:r>
              </a:p>
            </p:txBody>
          </p:sp>
        </mc:Fallback>
      </mc:AlternateContent>
    </p:spTree>
    <p:extLst>
      <p:ext uri="{BB962C8B-B14F-4D97-AF65-F5344CB8AC3E}">
        <p14:creationId xmlns:p14="http://schemas.microsoft.com/office/powerpoint/2010/main" val="16106124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3AF1B710-25CF-ADEF-04E8-3EC29C60EEB3}"/>
                  </a:ext>
                </a:extLst>
              </p:cNvPr>
              <p:cNvSpPr>
                <a:spLocks noGrp="1"/>
              </p:cNvSpPr>
              <p:nvPr>
                <p:ph type="title"/>
              </p:nvPr>
            </p:nvSpPr>
            <p:spPr/>
            <p:txBody>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1" i="1" smtClean="0">
                        <a:latin typeface="Cambria Math" panose="02040503050406030204" pitchFamily="18" charset="0"/>
                      </a:rPr>
                      <m:t>𝑫</m:t>
                    </m:r>
                    <m:r>
                      <a:rPr lang="en-US" b="0" i="1" smtClean="0">
                        <a:latin typeface="Cambria Math" panose="02040503050406030204" pitchFamily="18" charset="0"/>
                      </a:rPr>
                      <m:t>)</m:t>
                    </m:r>
                  </m:oMath>
                </a14:m>
                <a:endParaRPr lang="en-US" dirty="0"/>
              </a:p>
            </p:txBody>
          </p:sp>
        </mc:Choice>
        <mc:Fallback>
          <p:sp>
            <p:nvSpPr>
              <p:cNvPr id="2" name="Title 1">
                <a:extLst>
                  <a:ext uri="{FF2B5EF4-FFF2-40B4-BE49-F238E27FC236}">
                    <a16:creationId xmlns:a16="http://schemas.microsoft.com/office/drawing/2014/main" id="{3AF1B710-25CF-ADEF-04E8-3EC29C60EEB3}"/>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39F37A-05F7-9392-49DF-6B2435CABFD8}"/>
                  </a:ext>
                </a:extLst>
              </p:cNvPr>
              <p:cNvSpPr>
                <a:spLocks noGrp="1"/>
              </p:cNvSpPr>
              <p:nvPr>
                <p:ph idx="1"/>
              </p:nvPr>
            </p:nvSpPr>
            <p:spPr/>
            <p:txBody>
              <a:bodyPr/>
              <a:lstStyle/>
              <a:p>
                <a:r>
                  <a:rPr lang="en-US" dirty="0"/>
                  <a:t>Computing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r>
                      <a:rPr lang="en-US" b="1" i="1">
                        <a:latin typeface="Cambria Math" panose="02040503050406030204" pitchFamily="18" charset="0"/>
                      </a:rPr>
                      <m:t>𝑫</m:t>
                    </m:r>
                    <m:r>
                      <a:rPr lang="en-US" i="1">
                        <a:latin typeface="Cambria Math" panose="02040503050406030204" pitchFamily="18" charset="0"/>
                      </a:rPr>
                      <m:t>)</m:t>
                    </m:r>
                  </m:oMath>
                </a14:m>
                <a:r>
                  <a:rPr lang="en-US" dirty="0"/>
                  <a:t> directly is infeasible, so we take a sampling approach instead.</a:t>
                </a:r>
              </a:p>
              <a:p>
                <a:r>
                  <a:rPr lang="en-US" dirty="0"/>
                  <a:t>However, in most Bayesian Models, the size of the parameter space is fixed and known. </a:t>
                </a:r>
              </a:p>
              <a:p>
                <a:r>
                  <a:rPr lang="en-US" dirty="0"/>
                  <a:t>But in our multiple changepoint problem we are uncertain about the number of partition points </a:t>
                </a:r>
                <a14:m>
                  <m:oMath xmlns:m="http://schemas.openxmlformats.org/officeDocument/2006/math">
                    <m:r>
                      <a:rPr lang="en-US" b="0" i="1" smtClean="0">
                        <a:latin typeface="Cambria Math" panose="02040503050406030204" pitchFamily="18" charset="0"/>
                      </a:rPr>
                      <m:t>𝑤</m:t>
                    </m:r>
                  </m:oMath>
                </a14:m>
                <a:r>
                  <a:rPr lang="en-US" dirty="0"/>
                  <a:t> where each partition point is a parameter. </a:t>
                </a:r>
              </a:p>
              <a:p>
                <a:r>
                  <a:rPr lang="en-US" dirty="0"/>
                  <a:t>Our uncertainty about the size of the parameter space rules out any standard sampling implementations (e.g., Metropolis-Hastings, importance sampling, etc.).</a:t>
                </a:r>
              </a:p>
            </p:txBody>
          </p:sp>
        </mc:Choice>
        <mc:Fallback>
          <p:sp>
            <p:nvSpPr>
              <p:cNvPr id="3" name="Content Placeholder 2">
                <a:extLst>
                  <a:ext uri="{FF2B5EF4-FFF2-40B4-BE49-F238E27FC236}">
                    <a16:creationId xmlns:a16="http://schemas.microsoft.com/office/drawing/2014/main" id="{CC39F37A-05F7-9392-49DF-6B2435CABFD8}"/>
                  </a:ext>
                </a:extLst>
              </p:cNvPr>
              <p:cNvSpPr>
                <a:spLocks noGrp="1" noRot="1" noChangeAspect="1" noMove="1" noResize="1" noEditPoints="1" noAdjustHandles="1" noChangeArrowheads="1" noChangeShapeType="1" noTextEdit="1"/>
              </p:cNvSpPr>
              <p:nvPr>
                <p:ph idx="1"/>
              </p:nvPr>
            </p:nvSpPr>
            <p:spPr>
              <a:blipFill>
                <a:blip r:embed="rId3"/>
                <a:stretch>
                  <a:fillRect l="-1086" t="-2326" r="-1086" b="-2907"/>
                </a:stretch>
              </a:blipFill>
            </p:spPr>
            <p:txBody>
              <a:bodyPr/>
              <a:lstStyle/>
              <a:p>
                <a:r>
                  <a:rPr lang="en-US">
                    <a:noFill/>
                  </a:rPr>
                  <a:t> </a:t>
                </a:r>
              </a:p>
            </p:txBody>
          </p:sp>
        </mc:Fallback>
      </mc:AlternateContent>
    </p:spTree>
    <p:extLst>
      <p:ext uri="{BB962C8B-B14F-4D97-AF65-F5344CB8AC3E}">
        <p14:creationId xmlns:p14="http://schemas.microsoft.com/office/powerpoint/2010/main" val="18819800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323FF-3A29-035E-1129-2A991500F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6DFB4-32AF-B5CD-7D6C-B029C8C0F1C4}"/>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73D2749E-F0F6-8A0B-459D-5363E3E7B9A0}"/>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86552D93-5766-011C-3240-0286FE652B19}"/>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endParaRPr lang="en-US" dirty="0"/>
          </a:p>
          <a:p>
            <a:endParaRPr lang="en-US" dirty="0"/>
          </a:p>
        </p:txBody>
      </p:sp>
      <p:pic>
        <p:nvPicPr>
          <p:cNvPr id="6" name="Picture 5">
            <a:extLst>
              <a:ext uri="{FF2B5EF4-FFF2-40B4-BE49-F238E27FC236}">
                <a16:creationId xmlns:a16="http://schemas.microsoft.com/office/drawing/2014/main" id="{E2A96780-CB30-3992-E0AA-1F80492B90AC}"/>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3934453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F0BA6-AF39-03DD-04BC-DEA2721A6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F0AF8-6534-B8EB-183F-865DCBA2A7C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187D6A2E-18A0-A3D3-6CAA-B16BC9E10A31}"/>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19389C06-D1C0-05F3-65D9-7673085EAA84}"/>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7FF0560C-F66C-3F8F-0FD1-34ABD0A20AC8}"/>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439756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6579-384A-5E43-80C5-0452D9AAD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00B38-7AB4-FC4D-8F33-437C8077C87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582DACB8-22A2-B161-8844-20B979D16E97}"/>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4C591E98-CBCD-CF1E-EC08-D3FCB93175F0}"/>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DFD8E6C0-2F3F-032F-F67B-9AEB3FDEF642}"/>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14977497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876C-3CD3-78AA-9702-E41DCC3B5B03}"/>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6A439-4835-98EB-7427-EF6DF1E2F744}"/>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𝑢𝑛𝑖𝑓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𝑅</m:t>
                        </m:r>
                      </m:e>
                    </m:d>
                  </m:oMath>
                </a14:m>
                <a:r>
                  <a:rPr lang="en-US" dirty="0"/>
                  <a:t>, where </a:t>
                </a:r>
                <a14:m>
                  <m:oMath xmlns:m="http://schemas.openxmlformats.org/officeDocument/2006/math">
                    <m:r>
                      <a:rPr lang="en-US" b="0" i="1" smtClean="0">
                        <a:latin typeface="Cambria Math" panose="02040503050406030204" pitchFamily="18" charset="0"/>
                      </a:rPr>
                      <m:t>𝑅</m:t>
                    </m:r>
                  </m:oMath>
                </a14:m>
                <a:r>
                  <a:rPr lang="en-US" dirty="0"/>
                  <a:t> is the number of runs.</a:t>
                </a:r>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7816A439-4835-98EB-7427-EF6DF1E2F744}"/>
                  </a:ext>
                </a:extLst>
              </p:cNvPr>
              <p:cNvSpPr>
                <a:spLocks noGrp="1" noRot="1" noChangeAspect="1" noMove="1" noResize="1" noEditPoints="1" noAdjustHandles="1" noChangeArrowheads="1" noChangeShapeType="1" noTextEdit="1"/>
              </p:cNvSpPr>
              <p:nvPr>
                <p:ph idx="1"/>
              </p:nvPr>
            </p:nvSpPr>
            <p:spPr>
              <a:blipFill>
                <a:blip r:embed="rId2"/>
                <a:stretch>
                  <a:fillRect l="-844" t="-2326"/>
                </a:stretch>
              </a:blipFill>
            </p:spPr>
            <p:txBody>
              <a:bodyPr/>
              <a:lstStyle/>
              <a:p>
                <a:r>
                  <a:rPr lang="en-US">
                    <a:noFill/>
                  </a:rPr>
                  <a:t> </a:t>
                </a:r>
              </a:p>
            </p:txBody>
          </p:sp>
        </mc:Fallback>
      </mc:AlternateContent>
    </p:spTree>
    <p:extLst>
      <p:ext uri="{BB962C8B-B14F-4D97-AF65-F5344CB8AC3E}">
        <p14:creationId xmlns:p14="http://schemas.microsoft.com/office/powerpoint/2010/main" val="1313330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F863-748C-EAAA-7082-F73C9FC94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1675C-E11D-C65D-D960-F882EA1349AB}"/>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96338F-7542-A7D1-07B1-6BFD408D0573}"/>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0" indent="0">
                  <a:buNone/>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9796338F-7542-A7D1-07B1-6BFD408D0573}"/>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2483290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b="1" i="1">
                            <a:latin typeface="Cambria Math" panose="02040503050406030204" pitchFamily="18" charset="0"/>
                          </a:rPr>
                          <m:t>𝒘</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≤0.9</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oMath>
                </a14:m>
                <a:r>
                  <a:rPr lang="en-US" dirty="0"/>
                  <a:t> (i.e., detailed balance in terms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𝐶𝑎𝑡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r>
                          <a:rPr lang="en-US" i="1" dirty="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up>
                            <m:d>
                              <m:dPr>
                                <m:ctrlPr>
                                  <a:rPr lang="en-US" i="1">
                                    <a:latin typeface="Cambria Math" panose="02040503050406030204" pitchFamily="18" charset="0"/>
                                  </a:rPr>
                                </m:ctrlPr>
                              </m:dPr>
                              <m:e>
                                <m:r>
                                  <a:rPr lang="en-US" i="1">
                                    <a:latin typeface="Cambria Math" panose="02040503050406030204" pitchFamily="18" charset="0"/>
                                  </a:rPr>
                                  <m:t>𝑟</m:t>
                                </m:r>
                              </m:e>
                            </m:d>
                          </m:sup>
                        </m:sSub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den>
                    </m:f>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F747-966B-C038-D484-A1D212053E5E}"/>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0A254B98-DA52-B8F3-FB99-F2042E501EB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E33B743-8C5D-1FD3-7639-DDC0D2A9FE28}"/>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0C287F6-77A3-93CD-DAC4-59128CE3D02A}"/>
              </a:ext>
            </a:extLst>
          </p:cNvPr>
          <p:cNvSpPr txBox="1"/>
          <p:nvPr/>
        </p:nvSpPr>
        <p:spPr>
          <a:xfrm>
            <a:off x="5383877" y="216038"/>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0FBFD392-EDF1-CFE0-35C1-C75C8BC63865}"/>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4F88091-DCF1-8FC6-6177-6275BAA38F80}"/>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3F7E6BC-0EEB-A9A8-7B5D-1CDBEB0172B3}"/>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02F598B-2536-2A45-C86C-5C7EFEBB9D1C}"/>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799118-0193-176C-38BD-C8A900661F22}"/>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4BE2EA9B-8C40-EDFC-6E71-ED87BB079B21}"/>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3446562B-A5EE-D298-2B38-87BF9B5CF82D}"/>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0C8DCCC4-B2F5-399C-F176-5C1C1F8665E5}"/>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7F4BE8E5-9147-51A0-509C-4C5A5223FE42}"/>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133A8-4C35-7C74-363B-FF48A1FE2A8F}"/>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56" name="TextBox 55">
            <a:extLst>
              <a:ext uri="{FF2B5EF4-FFF2-40B4-BE49-F238E27FC236}">
                <a16:creationId xmlns:a16="http://schemas.microsoft.com/office/drawing/2014/main" id="{4C11E693-E212-CFA9-B64D-454E556BA33B}"/>
              </a:ext>
            </a:extLst>
          </p:cNvPr>
          <p:cNvSpPr txBox="1"/>
          <p:nvPr/>
        </p:nvSpPr>
        <p:spPr>
          <a:xfrm>
            <a:off x="8707188" y="1234955"/>
            <a:ext cx="2872154" cy="4524315"/>
          </a:xfrm>
          <a:prstGeom prst="rect">
            <a:avLst/>
          </a:prstGeom>
          <a:noFill/>
        </p:spPr>
        <p:txBody>
          <a:bodyPr wrap="square" rtlCol="0">
            <a:spAutoFit/>
          </a:bodyPr>
          <a:lstStyle/>
          <a:p>
            <a:r>
              <a:rPr lang="en-US" dirty="0"/>
              <a:t>The human-AI team controls a bee avatar. </a:t>
            </a:r>
          </a:p>
          <a:p>
            <a:endParaRPr lang="en-US" dirty="0"/>
          </a:p>
          <a:p>
            <a:r>
              <a:rPr lang="en-US" dirty="0"/>
              <a:t>They have 3 lives to successfully guide the bee to each of the 7 goals (6 of them look like flowers, and the 7</a:t>
            </a:r>
            <a:r>
              <a:rPr lang="en-US" baseline="30000" dirty="0"/>
              <a:t>th</a:t>
            </a:r>
            <a:r>
              <a:rPr lang="en-US" dirty="0"/>
              <a:t> looks like a portal) while avoiding moving wasps.</a:t>
            </a:r>
          </a:p>
          <a:p>
            <a:endParaRPr lang="en-US" dirty="0"/>
          </a:p>
          <a:p>
            <a:r>
              <a:rPr lang="en-US" dirty="0"/>
              <a:t>Only one goal is on the game map at any one time with a new goal appearing after the bee reaches the current goal. </a:t>
            </a:r>
          </a:p>
        </p:txBody>
      </p:sp>
    </p:spTree>
    <p:extLst>
      <p:ext uri="{BB962C8B-B14F-4D97-AF65-F5344CB8AC3E}">
        <p14:creationId xmlns:p14="http://schemas.microsoft.com/office/powerpoint/2010/main" val="38243361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06DE-0445-D9C1-2D41-8DE6AC81F062}"/>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C260AD79-ABFC-ACCA-F3D9-EFBF5378F9C0}"/>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598209-AEFD-2E06-750B-8F62198F808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8129A8-F3F8-493C-0D5B-AD001E80984C}"/>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0921F37F-B657-D884-A67F-FE7B7DD1663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D98251-C558-4F95-B3C7-01ABC4D98F2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811CA1B-4B69-E327-F03A-D361B147F16A}"/>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0A67C35-D6E7-EDBE-6234-E5AA7B751941}"/>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EC9167B-9434-A6BD-D846-5F3A50A8DA7C}"/>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7A391EB8-0BD0-7D93-354A-28C609FEB69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79B4C197-DD30-5087-10F7-6CA9F634C851}"/>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EC3FE437-4D97-763F-CD3D-A2C6FCEEC89D}"/>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1BC3B909-1D2B-31EA-9114-D413CD720092}"/>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327CF0-FE27-5809-E5F5-801C4DD6D51B}"/>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5" name="TextBox 4">
            <a:extLst>
              <a:ext uri="{FF2B5EF4-FFF2-40B4-BE49-F238E27FC236}">
                <a16:creationId xmlns:a16="http://schemas.microsoft.com/office/drawing/2014/main" id="{4EE54023-FEBC-6A6D-327C-385EEC7A51F4}"/>
              </a:ext>
            </a:extLst>
          </p:cNvPr>
          <p:cNvSpPr txBox="1"/>
          <p:nvPr/>
        </p:nvSpPr>
        <p:spPr>
          <a:xfrm>
            <a:off x="8402867" y="1175478"/>
            <a:ext cx="3165230" cy="5078313"/>
          </a:xfrm>
          <a:prstGeom prst="rect">
            <a:avLst/>
          </a:prstGeom>
          <a:noFill/>
        </p:spPr>
        <p:txBody>
          <a:bodyPr wrap="square" rtlCol="0">
            <a:spAutoFit/>
          </a:bodyPr>
          <a:lstStyle/>
          <a:p>
            <a:r>
              <a:rPr lang="en-US" dirty="0"/>
              <a:t>The bee moves up to 8 units per second in any desired direction. </a:t>
            </a:r>
          </a:p>
          <a:p>
            <a:endParaRPr lang="en-US" dirty="0"/>
          </a:p>
          <a:p>
            <a:r>
              <a:rPr lang="en-US" dirty="0"/>
              <a:t>Wasps are randomly generated on the game map, with the amount depending on the difficulty level. </a:t>
            </a:r>
          </a:p>
          <a:p>
            <a:endParaRPr lang="en-US" dirty="0"/>
          </a:p>
          <a:p>
            <a:r>
              <a:rPr lang="en-US" dirty="0"/>
              <a:t>The wasps continuously move in a fixed randomly assigned direction at a non-fixed random speed. </a:t>
            </a:r>
          </a:p>
          <a:p>
            <a:endParaRPr lang="en-US" dirty="0"/>
          </a:p>
          <a:p>
            <a:r>
              <a:rPr lang="en-US" dirty="0"/>
              <a:t>There are four different speeds to sample from, and a new speed is sampled for each wasp every 1/30</a:t>
            </a:r>
            <a:r>
              <a:rPr lang="en-US" baseline="30000" dirty="0"/>
              <a:t>th</a:t>
            </a:r>
            <a:r>
              <a:rPr lang="en-US" dirty="0"/>
              <a:t> of a second.  </a:t>
            </a:r>
          </a:p>
        </p:txBody>
      </p:sp>
    </p:spTree>
    <p:extLst>
      <p:ext uri="{BB962C8B-B14F-4D97-AF65-F5344CB8AC3E}">
        <p14:creationId xmlns:p14="http://schemas.microsoft.com/office/powerpoint/2010/main" val="1099758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C6302-2BFB-027F-6D2B-486646B78BA1}"/>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949A97DE-22E2-8A67-D11B-C0DB56667A3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3F6A25-DBD7-8DF9-F36B-853A3F7C19B5}"/>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D0BC48C-8803-B098-493A-0C75C285832A}"/>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59EF89D-03B5-C422-217F-128551D181EB}"/>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877DD88-6B30-6493-3F4A-F543FA599262}"/>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E04F07E-88BA-E146-46F6-AD7756E47C0F}"/>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9FD468-52CB-BCA5-0A6C-E6DA15F01B9D}"/>
              </a:ext>
            </a:extLst>
          </p:cNvPr>
          <p:cNvSpPr txBox="1"/>
          <p:nvPr/>
        </p:nvSpPr>
        <p:spPr>
          <a:xfrm>
            <a:off x="8843350" y="1335939"/>
            <a:ext cx="2597581" cy="5355312"/>
          </a:xfrm>
          <a:prstGeom prst="rect">
            <a:avLst/>
          </a:prstGeom>
          <a:noFill/>
        </p:spPr>
        <p:txBody>
          <a:bodyPr wrap="square" rtlCol="0">
            <a:spAutoFit/>
          </a:bodyPr>
          <a:lstStyle/>
          <a:p>
            <a:r>
              <a:rPr lang="en-US" dirty="0"/>
              <a:t>The AI teammate controls the bee whenever the human player is not touching their on-screen joystick.</a:t>
            </a:r>
          </a:p>
          <a:p>
            <a:endParaRPr lang="en-US" dirty="0"/>
          </a:p>
          <a:p>
            <a:r>
              <a:rPr lang="en-US" dirty="0"/>
              <a:t>The AI teammate follows an Artificial Potential Field (APF) path-planner</a:t>
            </a:r>
          </a:p>
          <a:p>
            <a:endParaRPr lang="en-US" dirty="0"/>
          </a:p>
          <a:p>
            <a:r>
              <a:rPr lang="en-US" dirty="0"/>
              <a:t>In each game session, the player is randomly assigned one of four AI teammates with varying APF parameters. </a:t>
            </a:r>
          </a:p>
          <a:p>
            <a:endParaRPr lang="en-US" dirty="0"/>
          </a:p>
          <a:p>
            <a:r>
              <a:rPr lang="en-US" dirty="0"/>
              <a:t>They are only identifiable to the player through their behavior. </a:t>
            </a:r>
          </a:p>
        </p:txBody>
      </p:sp>
      <p:sp>
        <p:nvSpPr>
          <p:cNvPr id="48" name="TextBox 47">
            <a:extLst>
              <a:ext uri="{FF2B5EF4-FFF2-40B4-BE49-F238E27FC236}">
                <a16:creationId xmlns:a16="http://schemas.microsoft.com/office/drawing/2014/main" id="{2F4D2BB3-9AA0-F890-842C-BC6434E9E3C1}"/>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6CCE81A6-FD73-55AD-3F96-93943B08C772}"/>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44C86787-5AA8-0A8C-3FAC-025036FB562B}"/>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BEDB283C-50E1-0CEE-113E-F6F9FD14DC3F}"/>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B4A6AB8E-E6F7-D933-736C-AFEAA2511954}"/>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E14D8F9-F612-E84C-5B9E-1A16B65CA2AC}"/>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2" name="TextBox 1">
            <a:extLst>
              <a:ext uri="{FF2B5EF4-FFF2-40B4-BE49-F238E27FC236}">
                <a16:creationId xmlns:a16="http://schemas.microsoft.com/office/drawing/2014/main" id="{0F1CB2F0-0F4E-5E6F-E0C6-B7468110EA26}"/>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Tree>
    <p:extLst>
      <p:ext uri="{BB962C8B-B14F-4D97-AF65-F5344CB8AC3E}">
        <p14:creationId xmlns:p14="http://schemas.microsoft.com/office/powerpoint/2010/main" val="2387972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32241-A11B-994E-96EF-24FDC8CA1320}"/>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4AE98449-62ED-5C1A-A964-E3D77203611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3A6EB3-08A0-CE13-DD37-4DAF9E3C92A4}"/>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206EB1D-6A2A-80FF-4C61-36BF6288380F}"/>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6A6AB75-AFC6-77EA-DAFE-F9864F3F1DFA}"/>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8E40875-BAB8-C6E2-BB67-9230C62880D7}"/>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2CE50FC-A014-C885-A019-9E2B44C85AE5}"/>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8E33368-98CC-6700-B267-68D112930063}"/>
              </a:ext>
            </a:extLst>
          </p:cNvPr>
          <p:cNvSpPr txBox="1"/>
          <p:nvPr/>
        </p:nvSpPr>
        <p:spPr>
          <a:xfrm>
            <a:off x="8797250" y="2069444"/>
            <a:ext cx="2597581" cy="1754326"/>
          </a:xfrm>
          <a:prstGeom prst="rect">
            <a:avLst/>
          </a:prstGeom>
          <a:noFill/>
        </p:spPr>
        <p:txBody>
          <a:bodyPr wrap="square" rtlCol="0">
            <a:spAutoFit/>
          </a:bodyPr>
          <a:lstStyle/>
          <a:p>
            <a:r>
              <a:rPr lang="en-US" dirty="0"/>
              <a:t>We are still debating how to fit control-switching between the AI and human player. For now, we are treating them as a single controller.   </a:t>
            </a:r>
          </a:p>
        </p:txBody>
      </p:sp>
      <p:sp>
        <p:nvSpPr>
          <p:cNvPr id="48" name="TextBox 47">
            <a:extLst>
              <a:ext uri="{FF2B5EF4-FFF2-40B4-BE49-F238E27FC236}">
                <a16:creationId xmlns:a16="http://schemas.microsoft.com/office/drawing/2014/main" id="{5146F69D-07E1-2605-E442-EE9B38D238E8}"/>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54B3C2DF-4D62-E5CF-24A3-507DFE4AE71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2D1E97EC-B3B1-821A-27F9-B9216C52465B}"/>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4E76EC38-29B8-CA3D-C0ED-62209EA252C7}"/>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C0BCE6A4-E260-6CDD-0DD5-0DA191ABF7C5}"/>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F3CA53C-F338-B8E5-BE80-D04E77CCF2D4}"/>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2" name="TextBox 1">
            <a:extLst>
              <a:ext uri="{FF2B5EF4-FFF2-40B4-BE49-F238E27FC236}">
                <a16:creationId xmlns:a16="http://schemas.microsoft.com/office/drawing/2014/main" id="{63701641-3682-9472-D00B-938AABE6A8C4}"/>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Tree>
    <p:extLst>
      <p:ext uri="{BB962C8B-B14F-4D97-AF65-F5344CB8AC3E}">
        <p14:creationId xmlns:p14="http://schemas.microsoft.com/office/powerpoint/2010/main" val="2021062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91492-5248-0C49-EBD8-36FB1778CB88}"/>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3CD58EC1-C150-D4E7-0C5B-B06276A846F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5A01A7-7717-3C54-1B81-B792125B7E5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95AA52-AF27-9026-EDD5-A4AFD812F8DB}"/>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DB68B993-6086-ED6D-DE81-AD68FCEEA20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87BD924-D55E-A942-5B6A-7D65321B1B04}"/>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4468426-659D-07E8-4214-CBFC2A83D2F8}"/>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FA90520-CAD2-EBC6-5AAA-85CF0E698A4B}"/>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A89A8CC-FD44-BFCE-5585-F152527B916B}"/>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6B6246AF-9FBC-BD1D-BB9C-791139FB0AD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23FE93A6-0087-A3A1-5FBF-375A1D5B9199}"/>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ACE76CA4-936D-6AC5-E563-F62F4FABAAE9}"/>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BC565A18-DF20-6B54-7FCF-3C53643EF3A9}"/>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D48BA2D-72C1-15B3-14F7-21D541F43004}"/>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4" name="TextBox 3">
            <a:extLst>
              <a:ext uri="{FF2B5EF4-FFF2-40B4-BE49-F238E27FC236}">
                <a16:creationId xmlns:a16="http://schemas.microsoft.com/office/drawing/2014/main" id="{3A6BD25D-990D-7C45-5D26-79BC104E37B8}"/>
              </a:ext>
            </a:extLst>
          </p:cNvPr>
          <p:cNvSpPr txBox="1"/>
          <p:nvPr/>
        </p:nvSpPr>
        <p:spPr>
          <a:xfrm>
            <a:off x="8402867" y="2346442"/>
            <a:ext cx="2919047" cy="1754326"/>
          </a:xfrm>
          <a:prstGeom prst="rect">
            <a:avLst/>
          </a:prstGeom>
          <a:noFill/>
        </p:spPr>
        <p:txBody>
          <a:bodyPr wrap="square" rtlCol="0">
            <a:spAutoFit/>
          </a:bodyPr>
          <a:lstStyle/>
          <a:p>
            <a:r>
              <a:rPr lang="en-US" dirty="0"/>
              <a:t>The trajectory of the AI-human team is observed from the start of game play to the final goal or until a collision (known as an attempt). </a:t>
            </a:r>
          </a:p>
        </p:txBody>
      </p:sp>
    </p:spTree>
    <p:extLst>
      <p:ext uri="{BB962C8B-B14F-4D97-AF65-F5344CB8AC3E}">
        <p14:creationId xmlns:p14="http://schemas.microsoft.com/office/powerpoint/2010/main" val="188513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xmlns="">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xmlns="">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xmlns="">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xmlns="">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8903"/>
            <a:ext cx="11576359" cy="1305527"/>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97689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3"/>
                <a:stretch>
                  <a:fillRect l="-957" t="-2358"/>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xmlns="">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1512737"/>
            <a:ext cx="8997539" cy="3983938"/>
          </a:xfrm>
          <a:prstGeom prst="rect">
            <a:avLst/>
          </a:prstGeom>
        </p:spPr>
      </p:pic>
    </p:spTree>
    <p:extLst>
      <p:ext uri="{BB962C8B-B14F-4D97-AF65-F5344CB8AC3E}">
        <p14:creationId xmlns:p14="http://schemas.microsoft.com/office/powerpoint/2010/main" val="259003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063406" y="1639121"/>
            <a:ext cx="10987191" cy="3703441"/>
          </a:xfrm>
          <a:prstGeom prst="rect">
            <a:avLst/>
          </a:prstGeom>
        </p:spPr>
      </p:pic>
    </p:spTree>
    <p:extLst>
      <p:ext uri="{BB962C8B-B14F-4D97-AF65-F5344CB8AC3E}">
        <p14:creationId xmlns:p14="http://schemas.microsoft.com/office/powerpoint/2010/main" val="11258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p:spTree>
    <p:extLst>
      <p:ext uri="{BB962C8B-B14F-4D97-AF65-F5344CB8AC3E}">
        <p14:creationId xmlns:p14="http://schemas.microsoft.com/office/powerpoint/2010/main" val="68253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xmlns="">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53757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Tree>
    <p:extLst>
      <p:ext uri="{BB962C8B-B14F-4D97-AF65-F5344CB8AC3E}">
        <p14:creationId xmlns:p14="http://schemas.microsoft.com/office/powerpoint/2010/main" val="42099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spTree>
    <p:extLst>
      <p:ext uri="{BB962C8B-B14F-4D97-AF65-F5344CB8AC3E}">
        <p14:creationId xmlns:p14="http://schemas.microsoft.com/office/powerpoint/2010/main" val="89731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spTree>
    <p:extLst>
      <p:ext uri="{BB962C8B-B14F-4D97-AF65-F5344CB8AC3E}">
        <p14:creationId xmlns:p14="http://schemas.microsoft.com/office/powerpoint/2010/main" val="219825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xmlns:a14="http://schemas.microsoft.com/office/drawing/2010/main">
        <mc:Choice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xmlns="">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1" i="1" smtClean="0">
                        <a:latin typeface="Cambria Math" panose="02040503050406030204" pitchFamily="18" charset="0"/>
                      </a:rPr>
                      <m:t>𝑶</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1" i="1" smtClean="0">
                            <a:latin typeface="Cambria Math" panose="02040503050406030204" pitchFamily="18" charset="0"/>
                          </a:rPr>
                          <m:t>𝑶</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xmlns="">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Tree>
    <p:extLst>
      <p:ext uri="{BB962C8B-B14F-4D97-AF65-F5344CB8AC3E}">
        <p14:creationId xmlns:p14="http://schemas.microsoft.com/office/powerpoint/2010/main" val="10309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spTree>
    <p:extLst>
      <p:ext uri="{BB962C8B-B14F-4D97-AF65-F5344CB8AC3E}">
        <p14:creationId xmlns:p14="http://schemas.microsoft.com/office/powerpoint/2010/main" val="340721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xmlns="">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𝑶</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xmlns="">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xmlns="">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xmlns="">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rcRect/>
          <a:stretch/>
        </p:blipFill>
        <p:spPr>
          <a:xfrm>
            <a:off x="1757737" y="1987793"/>
            <a:ext cx="7772400" cy="661480"/>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Instead, we formulate the inference problem as computing the joint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r>
                      <a:rPr lang="en-US" i="1">
                        <a:latin typeface="Cambria Math" panose="02040503050406030204" pitchFamily="18" charset="0"/>
                      </a:rPr>
                      <m:t> </m:t>
                    </m:r>
                  </m:oMath>
                </a14:m>
                <a:r>
                  <a:rPr lang="en-US" dirty="0"/>
                  <a:t>where </a:t>
                </a:r>
                <a14:m>
                  <m:oMath xmlns:m="http://schemas.openxmlformats.org/officeDocument/2006/math">
                    <m:r>
                      <a:rPr lang="en-US" b="1" i="1" smtClean="0">
                        <a:latin typeface="Cambria Math" panose="02040503050406030204" pitchFamily="18" charset="0"/>
                      </a:rPr>
                      <m:t>𝑫</m:t>
                    </m:r>
                    <m:r>
                      <a:rPr lang="en-US" b="1" i="1" smtClean="0">
                        <a:latin typeface="Cambria Math" panose="02040503050406030204" pitchFamily="18" charset="0"/>
                      </a:rPr>
                      <m:t>=(</m:t>
                    </m:r>
                    <m:sSub>
                      <m:sSubPr>
                        <m:ctrlPr>
                          <a:rPr lang="en-US" i="1">
                            <a:latin typeface="Cambria Math" panose="02040503050406030204" pitchFamily="18" charset="0"/>
                          </a:rPr>
                        </m:ctrlPr>
                      </m:sSub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e>
                        </m:d>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r>
                      <a:rPr lang="en-US" b="1" i="1" smtClean="0">
                        <a:latin typeface="Cambria Math" panose="02040503050406030204" pitchFamily="18" charset="0"/>
                      </a:rPr>
                      <m:t>,</m:t>
                    </m:r>
                    <m:r>
                      <a:rPr lang="en-US" b="1" i="1" smtClean="0">
                        <a:latin typeface="Cambria Math" panose="02040503050406030204" pitchFamily="18" charset="0"/>
                      </a:rPr>
                      <m:t>𝑶</m:t>
                    </m:r>
                    <m:r>
                      <a:rPr lang="en-US" b="1"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1" i="1" smtClean="0">
                            <a:latin typeface="Cambria Math" panose="02040503050406030204" pitchFamily="18" charset="0"/>
                          </a:rPr>
                          <m:t>𝑫</m:t>
                        </m:r>
                      </m:e>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r>
                      <a:rPr lang="en-US" b="0" i="1" smtClean="0">
                        <a:latin typeface="Cambria Math" panose="02040503050406030204" pitchFamily="18" charset="0"/>
                      </a:rPr>
                      <m:t>𝐿</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oMath>
                </a14:m>
                <a:r>
                  <a:rPr lang="en-US" dirty="0"/>
                  <a:t>.    </a:t>
                </a:r>
              </a:p>
            </p:txBody>
          </p:sp>
        </mc:Choice>
        <mc:Fallback>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rcRect/>
          <a:stretch/>
        </p:blipFill>
        <p:spPr>
          <a:xfrm>
            <a:off x="1757737" y="1987793"/>
            <a:ext cx="7772400" cy="661480"/>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Let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rPr>
                      <m:t>)</m:t>
                    </m:r>
                  </m:oMath>
                </a14:m>
                <a:r>
                  <a:rPr lang="en-US" dirty="0"/>
                  <a:t> under the constraint that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a:t>
                </a:r>
              </a:p>
            </p:txBody>
          </p:sp>
        </mc:Choice>
        <mc:Fallback>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86454" y="1984382"/>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Given </a:t>
                </a:r>
                <a14:m>
                  <m:oMath xmlns:m="http://schemas.openxmlformats.org/officeDocument/2006/math">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oMath>
                </a14:m>
                <a:r>
                  <a:rPr lang="en-US" dirty="0"/>
                  <a:t> are distributed as the order statistics from </a:t>
                </a:r>
                <a14:m>
                  <m:oMath xmlns:m="http://schemas.openxmlformats.org/officeDocument/2006/math">
                    <m:r>
                      <a:rPr lang="en-US" b="0" i="1" smtClean="0">
                        <a:latin typeface="Cambria Math" panose="02040503050406030204" pitchFamily="18" charset="0"/>
                      </a:rPr>
                      <m:t>𝑤</m:t>
                    </m:r>
                  </m:oMath>
                </a14:m>
                <a:r>
                  <a:rPr lang="en-US" dirty="0"/>
                  <a:t> points sampled uniformly from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−1</m:t>
                    </m:r>
                  </m:oMath>
                </a14:m>
                <a:r>
                  <a:rPr lang="en-US" dirty="0"/>
                  <a:t> without repetition.</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𝑤</m:t>
                            </m:r>
                          </m:sub>
                        </m:sSub>
                      </m:e>
                      <m:e>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𝑤</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−1</m:t>
                            </m:r>
                          </m:e>
                        </m:d>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𝑁</m:t>
                            </m:r>
                            <m:r>
                              <a:rPr lang="en-US" b="0" i="1" smtClean="0">
                                <a:latin typeface="Cambria Math" panose="02040503050406030204" pitchFamily="18" charset="0"/>
                              </a:rPr>
                              <m:t>−1</m:t>
                            </m:r>
                          </m:e>
                        </m:d>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+1)</m:t>
                        </m:r>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num>
                      <m:den>
                        <m:r>
                          <m:rPr>
                            <m:sty m:val="p"/>
                          </m:rPr>
                          <a:rPr lang="el-GR" b="0" i="1" smtClean="0">
                            <a:latin typeface="Cambria Math" panose="02040503050406030204" pitchFamily="18" charset="0"/>
                            <a:ea typeface="Cambria Math" panose="02040503050406030204" pitchFamily="18" charset="0"/>
                          </a:rPr>
                          <m:t>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𝑁</m:t>
                        </m:r>
                        <m:r>
                          <a:rPr lang="en-US" b="0" i="1" smtClean="0">
                            <a:latin typeface="Cambria Math" panose="02040503050406030204" pitchFamily="18" charset="0"/>
                            <a:ea typeface="Cambria Math" panose="02040503050406030204" pitchFamily="18" charset="0"/>
                          </a:rPr>
                          <m:t>)</m:t>
                        </m:r>
                      </m:den>
                    </m:f>
                  </m:oMath>
                </a14:m>
                <a:endParaRPr lang="en-US" dirty="0"/>
              </a:p>
            </p:txBody>
          </p:sp>
        </mc:Choice>
        <mc:Fallback>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80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rcRect/>
          <a:stretch/>
        </p:blipFill>
        <p:spPr>
          <a:xfrm>
            <a:off x="1757737" y="1987793"/>
            <a:ext cx="7772400" cy="661480"/>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822039" y="200493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56724</TotalTime>
  <Words>6531</Words>
  <Application>Microsoft Macintosh PowerPoint</Application>
  <PresentationFormat>Widescreen</PresentationFormat>
  <Paragraphs>1213</Paragraphs>
  <Slides>116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vt:lpstr>
      <vt:lpstr>Posterior Distribution of s_w and w</vt:lpstr>
      <vt:lpstr>Prior of w</vt:lpstr>
      <vt:lpstr>Prior of s_w |w</vt:lpstr>
      <vt:lpstr>Computing P(s_w,w|D)</vt:lpstr>
      <vt:lpstr>Computing P(s_w,w|D)</vt:lpstr>
      <vt:lpstr>Computing P(s_w,w|D)</vt:lpstr>
      <vt:lpstr>Computing P(s_w,w|D)</vt:lpstr>
      <vt:lpstr>Reversible Jump Markov Chain Monte Carlo</vt:lpstr>
      <vt:lpstr>Reversible Jump Markov Chain Monte Carlo</vt:lpstr>
      <vt:lpstr>Reversible Jump Markov Chain Monte Carlo</vt:lpstr>
      <vt:lpstr>RJMCMC Proposal Distribution</vt:lpstr>
      <vt:lpstr>RJMCMC Proposal Distribution</vt:lpstr>
      <vt:lpstr>RJMCMC Proposal Distribution</vt:lpstr>
      <vt:lpstr>Other Assumptions and Constraints on the Proposal Distribution</vt:lpstr>
      <vt:lpstr>RJMCMC Position Change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Champlin, Loren M - (champlin)</cp:lastModifiedBy>
  <cp:revision>74</cp:revision>
  <dcterms:created xsi:type="dcterms:W3CDTF">2024-01-12T20:35:25Z</dcterms:created>
  <dcterms:modified xsi:type="dcterms:W3CDTF">2024-03-13T05:26:26Z</dcterms:modified>
</cp:coreProperties>
</file>